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3" r:id="rId4"/>
    <p:sldId id="258" r:id="rId5"/>
    <p:sldId id="261" r:id="rId6"/>
    <p:sldId id="259" r:id="rId7"/>
    <p:sldId id="262" r:id="rId8"/>
    <p:sldId id="265" r:id="rId9"/>
    <p:sldId id="266" r:id="rId10"/>
    <p:sldId id="268" r:id="rId11"/>
    <p:sldId id="269" r:id="rId12"/>
    <p:sldId id="270" r:id="rId13"/>
    <p:sldId id="276" r:id="rId14"/>
    <p:sldId id="275" r:id="rId15"/>
    <p:sldId id="281" r:id="rId16"/>
    <p:sldId id="274" r:id="rId17"/>
    <p:sldId id="280" r:id="rId18"/>
    <p:sldId id="272" r:id="rId19"/>
    <p:sldId id="273" r:id="rId20"/>
    <p:sldId id="277" r:id="rId21"/>
    <p:sldId id="278" r:id="rId22"/>
    <p:sldId id="279" r:id="rId23"/>
    <p:sldId id="282" r:id="rId24"/>
    <p:sldId id="283" r:id="rId25"/>
    <p:sldId id="284" r:id="rId26"/>
    <p:sldId id="264" r:id="rId27"/>
    <p:sldId id="26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13AC-DC80-4B92-A292-2B2D0980BDF5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BCF64685-F639-4F20-B807-05D6F4866C1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089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13AC-DC80-4B92-A292-2B2D0980BDF5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64685-F639-4F20-B807-05D6F4866C12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644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13AC-DC80-4B92-A292-2B2D0980BDF5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64685-F639-4F20-B807-05D6F4866C1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1261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13AC-DC80-4B92-A292-2B2D0980BDF5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64685-F639-4F20-B807-05D6F4866C12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228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13AC-DC80-4B92-A292-2B2D0980BDF5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64685-F639-4F20-B807-05D6F4866C1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452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13AC-DC80-4B92-A292-2B2D0980BDF5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64685-F639-4F20-B807-05D6F4866C12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55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13AC-DC80-4B92-A292-2B2D0980BDF5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64685-F639-4F20-B807-05D6F4866C12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081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13AC-DC80-4B92-A292-2B2D0980BDF5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64685-F639-4F20-B807-05D6F4866C12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413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13AC-DC80-4B92-A292-2B2D0980BDF5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64685-F639-4F20-B807-05D6F4866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60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13AC-DC80-4B92-A292-2B2D0980BDF5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64685-F639-4F20-B807-05D6F4866C12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49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4AD13AC-DC80-4B92-A292-2B2D0980BDF5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64685-F639-4F20-B807-05D6F4866C12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973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D13AC-DC80-4B92-A292-2B2D0980BDF5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BCF64685-F639-4F20-B807-05D6F4866C1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1644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irLizarraga-IBM/TJBot_latam" TargetMode="External"/><Relationship Id="rId2" Type="http://schemas.openxmlformats.org/officeDocument/2006/relationships/hyperlink" Target="https://github.com/JairLizarraga-IBM/tjbot_setup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Lt3Cf2Ui3o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A7057-BBA3-4D5B-966E-D70862A59C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err="1"/>
              <a:t>TJBot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3C3FD3-8282-4420-B059-21BF4D38A2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/>
          <a:lstStyle/>
          <a:p>
            <a:r>
              <a:rPr lang="es-MX" dirty="0"/>
              <a:t>Un acercamiento a la robótica</a:t>
            </a:r>
            <a:endParaRPr lang="en-US" dirty="0"/>
          </a:p>
        </p:txBody>
      </p:sp>
      <p:pic>
        <p:nvPicPr>
          <p:cNvPr id="8" name="Picture 7" descr="A circuit board&#10;&#10;Description generated with very high confidence">
            <a:extLst>
              <a:ext uri="{FF2B5EF4-FFF2-40B4-BE49-F238E27FC236}">
                <a16:creationId xmlns:a16="http://schemas.microsoft.com/office/drawing/2014/main" id="{6C082E0A-B580-4588-A272-EB3CB0E67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984" y="1102686"/>
            <a:ext cx="3360711" cy="37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198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 descr="A picture containing indoor, furniture&#10;&#10;Description generated with high confidence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C2FF89-BC48-4831-84AD-1EFE726C8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100"/>
              <a:t>Conexiones del hardware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35E432F1-2D3E-4A98-9869-1EF5C48D8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48072" y="1116345"/>
            <a:ext cx="5623522" cy="3866172"/>
          </a:xfrm>
          <a:prstGeom prst="rect">
            <a:avLst/>
          </a:prstGeom>
        </p:spPr>
      </p:pic>
      <p:pic>
        <p:nvPicPr>
          <p:cNvPr id="31" name="Picture 30" descr="A picture containing indoor, furniture&#10;&#10;Description generated with high confidence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8E8A5B0-15EF-4F19-9CA5-3D33EBEE98DF}"/>
              </a:ext>
            </a:extLst>
          </p:cNvPr>
          <p:cNvSpPr txBox="1"/>
          <p:nvPr/>
        </p:nvSpPr>
        <p:spPr>
          <a:xfrm>
            <a:off x="339054" y="4080585"/>
            <a:ext cx="3705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Presta atención al lado plano del LED.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2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146CE06-C08F-489D-A788-0911C3020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s-MX" dirty="0"/>
              <a:t>CÁMARA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3C291FB-E37B-44E4-87D2-2A0AC2B2C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s-MX" dirty="0"/>
              <a:t>La cámara va aquí, abre la bandeja e introduce en ella la cinta de la </a:t>
            </a:r>
            <a:r>
              <a:rPr lang="es-MX" dirty="0" err="1"/>
              <a:t>camara</a:t>
            </a:r>
            <a:r>
              <a:rPr lang="es-MX" dirty="0"/>
              <a:t>. El color azul de la cinta deberá apuntar hacia abajo.</a:t>
            </a:r>
            <a:endParaRPr lang="en-US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7E3F19D-E113-4B06-8B7B-AFFE53B1B90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936847" y="805583"/>
            <a:ext cx="3275570" cy="46607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143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1">
            <a:extLst>
              <a:ext uri="{FF2B5EF4-FFF2-40B4-BE49-F238E27FC236}">
                <a16:creationId xmlns:a16="http://schemas.microsoft.com/office/drawing/2014/main" id="{45C76AC0-BB6B-419E-A327-AFA297500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13">
            <a:extLst>
              <a:ext uri="{FF2B5EF4-FFF2-40B4-BE49-F238E27FC236}">
                <a16:creationId xmlns:a16="http://schemas.microsoft.com/office/drawing/2014/main" id="{B3E0B6A3-E197-43D6-82D5-7455DAB1A7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79647" y="1847088"/>
            <a:ext cx="415875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32ED629-1F5B-4C0C-B859-FF9CEC5E7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648" y="804520"/>
            <a:ext cx="4158749" cy="1049235"/>
          </a:xfrm>
        </p:spPr>
        <p:txBody>
          <a:bodyPr>
            <a:normAutofit/>
          </a:bodyPr>
          <a:lstStyle/>
          <a:p>
            <a:r>
              <a:rPr lang="es-MX"/>
              <a:t>El brazo</a:t>
            </a:r>
            <a:endParaRPr lang="en-US" dirty="0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8B0E4246-09B8-46D7-A0D2-4D264863A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4" name="Content Placeholder 3" descr="A picture containing photo, different, showing, wall&#10;&#10;Description generated with very high confidence">
            <a:extLst>
              <a:ext uri="{FF2B5EF4-FFF2-40B4-BE49-F238E27FC236}">
                <a16:creationId xmlns:a16="http://schemas.microsoft.com/office/drawing/2014/main" id="{E6B40B18-F8DC-4F7E-88BA-30DF7F1CB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745" y="805583"/>
            <a:ext cx="4919010" cy="4660762"/>
          </a:xfrm>
          <a:prstGeom prst="rect">
            <a:avLst/>
          </a:prstGeom>
        </p:spPr>
      </p:pic>
      <p:sp>
        <p:nvSpPr>
          <p:cNvPr id="25" name="Content Placeholder 8">
            <a:extLst>
              <a:ext uri="{FF2B5EF4-FFF2-40B4-BE49-F238E27FC236}">
                <a16:creationId xmlns:a16="http://schemas.microsoft.com/office/drawing/2014/main" id="{65B3A68A-A666-4E13-B2E5-B80E109DE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647" y="2015732"/>
            <a:ext cx="4158750" cy="345061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26" name="Picture 17" descr="A picture containing indoor, furniture&#10;&#10;Description generated with high confidence">
            <a:extLst>
              <a:ext uri="{FF2B5EF4-FFF2-40B4-BE49-F238E27FC236}">
                <a16:creationId xmlns:a16="http://schemas.microsoft.com/office/drawing/2014/main" id="{F50C8D8D-B32F-4194-8321-164EC4427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BD24D8B-8573-4260-B700-E860AD6D2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592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F3BA0-906F-4419-BC23-569CE595B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¡</a:t>
            </a:r>
            <a:r>
              <a:rPr lang="en-US" dirty="0" err="1"/>
              <a:t>Listo</a:t>
            </a:r>
            <a:r>
              <a:rPr lang="en-US" dirty="0"/>
              <a:t>!</a:t>
            </a:r>
          </a:p>
        </p:txBody>
      </p:sp>
      <p:pic>
        <p:nvPicPr>
          <p:cNvPr id="2050" name="Picture 2" descr="Resultado de imagen para tjbot">
            <a:extLst>
              <a:ext uri="{FF2B5EF4-FFF2-40B4-BE49-F238E27FC236}">
                <a16:creationId xmlns:a16="http://schemas.microsoft.com/office/drawing/2014/main" id="{74B9971F-0DD7-4304-BA67-85D7957B9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0" y="1936033"/>
            <a:ext cx="4495800" cy="361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338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D18F4-319F-465F-8A39-2416BB758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Conexión remota con </a:t>
            </a:r>
            <a:r>
              <a:rPr lang="es-MX" dirty="0" err="1"/>
              <a:t>tjbot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D5881-A13D-4068-BD08-6A009328C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Conecta</a:t>
            </a:r>
            <a:r>
              <a:rPr lang="en-US" dirty="0"/>
              <a:t> a </a:t>
            </a:r>
            <a:r>
              <a:rPr lang="en-US" dirty="0" err="1"/>
              <a:t>TJBot</a:t>
            </a:r>
            <a:r>
              <a:rPr lang="en-US" dirty="0"/>
              <a:t> a la </a:t>
            </a:r>
            <a:r>
              <a:rPr lang="en-US" dirty="0" err="1"/>
              <a:t>corriente</a:t>
            </a:r>
            <a:r>
              <a:rPr lang="en-US" dirty="0"/>
              <a:t> </a:t>
            </a:r>
            <a:r>
              <a:rPr lang="en-US" dirty="0" err="1"/>
              <a:t>eléctrica</a:t>
            </a:r>
            <a:r>
              <a:rPr lang="en-US" dirty="0"/>
              <a:t>.</a:t>
            </a:r>
          </a:p>
          <a:p>
            <a:r>
              <a:rPr lang="en-US" dirty="0" err="1"/>
              <a:t>Escucha</a:t>
            </a:r>
            <a:r>
              <a:rPr lang="en-US" dirty="0"/>
              <a:t> </a:t>
            </a:r>
            <a:r>
              <a:rPr lang="en-US" dirty="0" err="1"/>
              <a:t>atentamente</a:t>
            </a:r>
            <a:r>
              <a:rPr lang="en-US" dirty="0"/>
              <a:t> la </a:t>
            </a:r>
            <a:r>
              <a:rPr lang="en-US" dirty="0" err="1"/>
              <a:t>dirección</a:t>
            </a:r>
            <a:r>
              <a:rPr lang="en-US" dirty="0"/>
              <a:t> IP del robot.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Ejemplo</a:t>
            </a:r>
            <a:r>
              <a:rPr lang="en-US" dirty="0"/>
              <a:t>: 192.168.1.100</a:t>
            </a:r>
          </a:p>
          <a:p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dirty="0" err="1"/>
              <a:t>navegador</a:t>
            </a:r>
            <a:r>
              <a:rPr lang="en-US" dirty="0"/>
              <a:t> web,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barra</a:t>
            </a:r>
            <a:r>
              <a:rPr lang="en-US" dirty="0"/>
              <a:t> de </a:t>
            </a:r>
            <a:r>
              <a:rPr lang="en-US" dirty="0" err="1"/>
              <a:t>direcciones</a:t>
            </a:r>
            <a:r>
              <a:rPr lang="en-US" dirty="0"/>
              <a:t>, escribe la </a:t>
            </a:r>
            <a:r>
              <a:rPr lang="en-US" dirty="0" err="1"/>
              <a:t>dirección</a:t>
            </a:r>
            <a:r>
              <a:rPr lang="en-US" dirty="0"/>
              <a:t> IP, y escribe al final </a:t>
            </a:r>
            <a:r>
              <a:rPr lang="en-US" i="1" dirty="0"/>
              <a:t>:1880</a:t>
            </a:r>
          </a:p>
          <a:p>
            <a:pPr marL="0" indent="0">
              <a:buNone/>
            </a:pPr>
            <a:r>
              <a:rPr lang="en-US" i="1" dirty="0"/>
              <a:t>	 </a:t>
            </a:r>
            <a:r>
              <a:rPr lang="en-US" dirty="0" err="1"/>
              <a:t>Ejemplo</a:t>
            </a:r>
            <a:r>
              <a:rPr lang="en-US" dirty="0"/>
              <a:t>: 192.168.1.100:1880</a:t>
            </a:r>
          </a:p>
          <a:p>
            <a:r>
              <a:rPr lang="en-US" dirty="0"/>
              <a:t>Da click </a:t>
            </a:r>
            <a:r>
              <a:rPr lang="en-US" dirty="0" err="1"/>
              <a:t>en</a:t>
            </a:r>
            <a:r>
              <a:rPr lang="en-US" dirty="0"/>
              <a:t> enter para </a:t>
            </a:r>
            <a:r>
              <a:rPr lang="en-US" dirty="0" err="1"/>
              <a:t>entrar</a:t>
            </a:r>
            <a:r>
              <a:rPr lang="en-US" dirty="0"/>
              <a:t> a la </a:t>
            </a:r>
            <a:r>
              <a:rPr lang="en-US" dirty="0" err="1"/>
              <a:t>interfaz</a:t>
            </a:r>
            <a:r>
              <a:rPr lang="en-US" dirty="0"/>
              <a:t> </a:t>
            </a:r>
            <a:r>
              <a:rPr lang="en-US" dirty="0" err="1"/>
              <a:t>gráfica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714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724B9E8-02C8-4B2E-8770-A00A67760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 descr="A picture containing indoor, furniture&#10;&#10;Description generated with high confidence">
            <a:extLst>
              <a:ext uri="{FF2B5EF4-FFF2-40B4-BE49-F238E27FC236}">
                <a16:creationId xmlns:a16="http://schemas.microsoft.com/office/drawing/2014/main" id="{7B8AE548-0BFA-4792-9962-3375923C7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639EF4-FA83-4D85-90FE-B831AF283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C87E76A-8F50-413D-9BFC-C5A1525BD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3BCBDA0-B0C9-42BC-BE2C-DF519764B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102F3E-7280-4B59-9592-F21C3228D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6B87EF-83C8-4CEA-96AA-83D91542A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76" y="1468464"/>
            <a:ext cx="2858835" cy="1873219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2500"/>
              <a:t>CONFIGURANDO CREDENCIALES EN TJBOT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5EDF7C4-5E26-4C12-99F9-450E1F8D3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9418" y="477854"/>
            <a:ext cx="3690924" cy="1899398"/>
            <a:chOff x="7807230" y="2012810"/>
            <a:chExt cx="3251252" cy="345986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13AD1DA-324B-4C52-BAD5-A900C67CE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A24AB38-871C-436B-A8AD-C93C66084B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solidFill>
              <a:srgbClr val="FFFFFE"/>
            </a:soli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968DB2E-FCF6-40A0-887C-B4A43684D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59" y="671303"/>
            <a:ext cx="3360091" cy="1510738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63F1DFB-543F-4731-B9C5-5BAE36194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80960" y="3526496"/>
            <a:ext cx="284442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D0A0BD5-DCC0-405E-B791-1A7F32BC5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132" y="5447610"/>
            <a:ext cx="163726" cy="164592"/>
          </a:xfrm>
          <a:prstGeom prst="rect">
            <a:avLst/>
          </a:prstGeom>
          <a:solidFill>
            <a:srgbClr val="FF26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49C24BF-2ADE-4CAD-985C-82FB56936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9509" y="2542318"/>
            <a:ext cx="3690924" cy="3074978"/>
            <a:chOff x="7807230" y="2012810"/>
            <a:chExt cx="3251252" cy="345986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2FA5258-9A84-45A8-8F98-9A2792365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3812083-F122-4BA2-BA1B-D875D299E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solidFill>
              <a:srgbClr val="FFFFFE"/>
            </a:soli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6E1C5A8-F91A-4F0C-BD1F-C2D0624A4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859" y="3296063"/>
            <a:ext cx="3357848" cy="1562392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ECDCA7C6-DC55-44D9-BFB3-4F27EB4FD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94158" y="465668"/>
            <a:ext cx="3695099" cy="5156200"/>
            <a:chOff x="7807230" y="2012810"/>
            <a:chExt cx="3251252" cy="345986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BD7FDF7-356A-452D-87F4-2CBBB6660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BB882D6-30E3-49D2-854B-44A6915AD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solidFill>
              <a:srgbClr val="FFFFFE"/>
            </a:soli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DC80E959-BDEA-482B-8F0D-B1A6BBAA2C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659364" y="918791"/>
            <a:ext cx="3354726" cy="4246489"/>
          </a:xfrm>
          <a:prstGeom prst="rect">
            <a:avLst/>
          </a:prstGeom>
        </p:spPr>
      </p:pic>
      <p:pic>
        <p:nvPicPr>
          <p:cNvPr id="39" name="Picture 38" descr="A picture containing indoor, furniture&#10;&#10;Description generated with high confidence">
            <a:extLst>
              <a:ext uri="{FF2B5EF4-FFF2-40B4-BE49-F238E27FC236}">
                <a16:creationId xmlns:a16="http://schemas.microsoft.com/office/drawing/2014/main" id="{9DC0113C-0D6D-4216-9D52-7166538D3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B444C58-AFEA-40F5-BE77-B02F9FD29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826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10">
            <a:extLst>
              <a:ext uri="{FF2B5EF4-FFF2-40B4-BE49-F238E27FC236}">
                <a16:creationId xmlns:a16="http://schemas.microsoft.com/office/drawing/2014/main" id="{E724B9E8-02C8-4B2E-8770-A00A67760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4" name="Picture 12">
            <a:extLst>
              <a:ext uri="{FF2B5EF4-FFF2-40B4-BE49-F238E27FC236}">
                <a16:creationId xmlns:a16="http://schemas.microsoft.com/office/drawing/2014/main" id="{7B8AE548-0BFA-4792-9962-3375923C7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5" name="Straight Connector 14">
            <a:extLst>
              <a:ext uri="{FF2B5EF4-FFF2-40B4-BE49-F238E27FC236}">
                <a16:creationId xmlns:a16="http://schemas.microsoft.com/office/drawing/2014/main" id="{67639EF4-FA83-4D85-90FE-B831AF283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16">
            <a:extLst>
              <a:ext uri="{FF2B5EF4-FFF2-40B4-BE49-F238E27FC236}">
                <a16:creationId xmlns:a16="http://schemas.microsoft.com/office/drawing/2014/main" id="{CC87E76A-8F50-413D-9BFC-C5A1525BD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7" name="Rectangle 18">
            <a:extLst>
              <a:ext uri="{FF2B5EF4-FFF2-40B4-BE49-F238E27FC236}">
                <a16:creationId xmlns:a16="http://schemas.microsoft.com/office/drawing/2014/main" id="{0F28EA84-13B4-4494-A4D3-8DE462FF0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20">
            <a:extLst>
              <a:ext uri="{FF2B5EF4-FFF2-40B4-BE49-F238E27FC236}">
                <a16:creationId xmlns:a16="http://schemas.microsoft.com/office/drawing/2014/main" id="{6BEB1B24-66CE-4D63-A39D-2D1B481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C792CD-ED88-45AD-BE89-2548A7AA8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2500" dirty="0"/>
              <a:t>Bluemix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94518-1A40-4D71-9806-EB249E7FE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302" y="3531204"/>
            <a:ext cx="2823919" cy="1610643"/>
          </a:xfrm>
        </p:spPr>
        <p:txBody>
          <a:bodyPr vert="horz" lIns="91440" tIns="91440" rIns="91440" bIns="91440" rtlCol="0">
            <a:normAutofit/>
          </a:bodyPr>
          <a:lstStyle/>
          <a:p>
            <a:pPr marL="0" indent="0">
              <a:buNone/>
            </a:pPr>
            <a:r>
              <a:rPr lang="en-US" sz="1600" cap="all"/>
              <a:t>https://console.bluemix.net</a:t>
            </a:r>
          </a:p>
        </p:txBody>
      </p:sp>
      <p:cxnSp>
        <p:nvCxnSpPr>
          <p:cNvPr id="49" name="Straight Connector 22">
            <a:extLst>
              <a:ext uri="{FF2B5EF4-FFF2-40B4-BE49-F238E27FC236}">
                <a16:creationId xmlns:a16="http://schemas.microsoft.com/office/drawing/2014/main" id="{78DE337D-1DBA-4536-8145-B43EE65C7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1B810D5-24B1-41BD-A85F-EFB8DF0D6F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3" t="9465"/>
          <a:stretch/>
        </p:blipFill>
        <p:spPr>
          <a:xfrm>
            <a:off x="7369354" y="170756"/>
            <a:ext cx="4497296" cy="21721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B195C3-02E9-4822-B883-E92CAF389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7201" y="1647289"/>
            <a:ext cx="4497295" cy="22036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E10287-BDF6-4B7E-B66A-1B34FAB54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6965" y="3851929"/>
            <a:ext cx="4858380" cy="23806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7233926-059A-41AD-A9F2-56552CF4F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0" name="Straight Connector 26">
            <a:extLst>
              <a:ext uri="{FF2B5EF4-FFF2-40B4-BE49-F238E27FC236}">
                <a16:creationId xmlns:a16="http://schemas.microsoft.com/office/drawing/2014/main" id="{C13C145E-93D4-481E-92DC-736D9EBA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156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2D7F-C54D-4942-BAAA-89353096D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C63B1F-086D-4D8C-B756-6BB6159CD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431838"/>
            <a:ext cx="6302821" cy="29756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749FF4-8AAA-4FB1-9DE7-3156D8D30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819" y="431838"/>
            <a:ext cx="5806209" cy="2975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5473B3-1D8F-4441-AB72-317F79F48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966" y="3450506"/>
            <a:ext cx="6096000" cy="260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985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3C50D3E-2B28-4271-A972-2ADB38934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27B8D2-6385-4330-84C8-CEA3A8A94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9B58C3-6BF0-44BC-B778-7BD1EFE73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7" y="4161901"/>
            <a:ext cx="327042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6333455-4529-4709-A576-AC99BDE50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2081834"/>
            <a:ext cx="3271789" cy="2086733"/>
          </a:xfrm>
        </p:spPr>
        <p:txBody>
          <a:bodyPr anchor="b">
            <a:normAutofit/>
          </a:bodyPr>
          <a:lstStyle/>
          <a:p>
            <a:r>
              <a:rPr lang="es-MX" dirty="0"/>
              <a:t>Mi primer programa con </a:t>
            </a:r>
            <a:r>
              <a:rPr lang="es-MX" dirty="0" err="1"/>
              <a:t>tjbot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AFE618-4FA5-47BF-A448-27E1EF71A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770" y="2677726"/>
            <a:ext cx="5329932" cy="8661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FA854D-3813-4EF9-A326-454F95F6F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819" y="4183426"/>
            <a:ext cx="5306882" cy="86864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B9C50-2C2C-4C95-A9C8-F1F61AD0A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7602" y="886015"/>
            <a:ext cx="6016946" cy="2542985"/>
          </a:xfrm>
        </p:spPr>
        <p:txBody>
          <a:bodyPr>
            <a:normAutofit/>
          </a:bodyPr>
          <a:lstStyle/>
          <a:p>
            <a:r>
              <a:rPr lang="es-MX" dirty="0"/>
              <a:t>Usando las instrucciones dadas por el instructor, la primer mitad del grupo realizará la actividad para que </a:t>
            </a:r>
            <a:r>
              <a:rPr lang="es-MX" dirty="0" err="1"/>
              <a:t>TJBot</a:t>
            </a:r>
            <a:r>
              <a:rPr lang="es-MX" dirty="0"/>
              <a:t> mueva su brazo, la otra mitad realizará la actividad para que </a:t>
            </a:r>
            <a:r>
              <a:rPr lang="es-MX" dirty="0" err="1"/>
              <a:t>TJBot</a:t>
            </a:r>
            <a:r>
              <a:rPr lang="es-MX" dirty="0"/>
              <a:t> encienda su LED.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3A942DE-454A-4A55-BE61-7D4D5A648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F81808-F6ED-4EAC-A19B-14F62BF7C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99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65855-9B0B-4323-82F4-1EA7F5AE3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TJBot</a:t>
            </a:r>
            <a:r>
              <a:rPr lang="es-MX" dirty="0"/>
              <a:t> realiza más acciones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0016B-758A-40B2-93C7-FAA98841E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Ahora utilizaremos a </a:t>
            </a:r>
            <a:r>
              <a:rPr lang="es-MX" dirty="0" err="1"/>
              <a:t>TJBot</a:t>
            </a:r>
            <a:r>
              <a:rPr lang="es-MX" dirty="0"/>
              <a:t> para realizar más actividades, que utilizarán servicios en línea de Watson para funcionar.</a:t>
            </a:r>
          </a:p>
          <a:p>
            <a:r>
              <a:rPr lang="es-MX" dirty="0"/>
              <a:t>-------   </a:t>
            </a:r>
            <a:r>
              <a:rPr lang="es-MX" dirty="0" err="1"/>
              <a:t>TJBot</a:t>
            </a:r>
            <a:r>
              <a:rPr lang="es-MX" dirty="0"/>
              <a:t> habla   ---- Demostración.</a:t>
            </a:r>
          </a:p>
          <a:p>
            <a:r>
              <a:rPr lang="es-MX" dirty="0" err="1"/>
              <a:t>TJBot</a:t>
            </a:r>
            <a:r>
              <a:rPr lang="es-MX" dirty="0"/>
              <a:t> escucha</a:t>
            </a:r>
          </a:p>
          <a:p>
            <a:r>
              <a:rPr lang="es-MX" dirty="0" err="1"/>
              <a:t>TJBot</a:t>
            </a:r>
            <a:r>
              <a:rPr lang="es-MX" dirty="0"/>
              <a:t> observa</a:t>
            </a:r>
          </a:p>
          <a:p>
            <a:r>
              <a:rPr lang="es-MX" dirty="0" err="1"/>
              <a:t>TJBot</a:t>
            </a:r>
            <a:r>
              <a:rPr lang="es-MX" dirty="0"/>
              <a:t> traduce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323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3E3AE-BF41-460A-94CF-DA1E14B4F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PLAN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F7560-999C-4CD2-AA7A-E9850F741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¿Quién es </a:t>
            </a:r>
            <a:r>
              <a:rPr lang="es-MX" dirty="0" err="1"/>
              <a:t>TJBot</a:t>
            </a:r>
            <a:r>
              <a:rPr lang="es-MX" dirty="0"/>
              <a:t>?</a:t>
            </a:r>
          </a:p>
          <a:p>
            <a:r>
              <a:rPr lang="es-MX" dirty="0"/>
              <a:t>Construyendo a </a:t>
            </a:r>
            <a:r>
              <a:rPr lang="es-MX" dirty="0" err="1"/>
              <a:t>TJBot</a:t>
            </a:r>
            <a:endParaRPr lang="es-MX" dirty="0"/>
          </a:p>
          <a:p>
            <a:r>
              <a:rPr lang="es-MX" dirty="0"/>
              <a:t>Haciendo funcionar a </a:t>
            </a:r>
            <a:r>
              <a:rPr lang="es-MX" dirty="0" err="1"/>
              <a:t>TJBot</a:t>
            </a:r>
            <a:endParaRPr lang="es-MX" dirty="0"/>
          </a:p>
          <a:p>
            <a:r>
              <a:rPr lang="es-MX" dirty="0"/>
              <a:t>Utilizando a </a:t>
            </a:r>
            <a:r>
              <a:rPr lang="es-MX" dirty="0" err="1"/>
              <a:t>TJBot</a:t>
            </a:r>
            <a:r>
              <a:rPr lang="es-MX" dirty="0"/>
              <a:t> para realizar más acciones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320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1587617-1CD9-4BB4-8FDB-02547523F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359BEA-F467-446B-9ED2-7DE4AE394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AF91B-030A-49A7-9096-30131D296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729" y="4459039"/>
            <a:ext cx="8643011" cy="5515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Escucha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25D70D34-FA25-4CF7-8E8C-2D45D112DD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1137" y="978216"/>
            <a:ext cx="8648601" cy="2983766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7C4A58F-EDCB-42E6-BB21-2D410EF07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5027185"/>
            <a:ext cx="864301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CEF18BD6-B169-4CEE-BB3D-71DFD6A8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253CD2-F713-407C-B979-22CDBA531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697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74FF48E-21C6-4ED1-8D57-5D27A7B76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E4EA73-B3EE-41C9-8DED-BFE895585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AF91B-030A-49A7-9096-30131D296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728" y="4613198"/>
            <a:ext cx="8654522" cy="8446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Observa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FC937953-B2B0-49D0-842F-1AFEC98760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1137" y="1324159"/>
            <a:ext cx="8648601" cy="2291879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038F25F-EDEF-4677-BA06-9A0951D44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4460798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CDD4A4E6-AE28-4022-81BD-8F9C976B2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1206E84-DE07-4C15-AC7E-FB739A177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255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9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9" name="Picture 11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Straight Connector 13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15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17">
            <a:extLst>
              <a:ext uri="{FF2B5EF4-FFF2-40B4-BE49-F238E27FC236}">
                <a16:creationId xmlns:a16="http://schemas.microsoft.com/office/drawing/2014/main" id="{274FF48E-21C6-4ED1-8D57-5D27A7B76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19">
            <a:extLst>
              <a:ext uri="{FF2B5EF4-FFF2-40B4-BE49-F238E27FC236}">
                <a16:creationId xmlns:a16="http://schemas.microsoft.com/office/drawing/2014/main" id="{EDE4EA73-B3EE-41C9-8DED-BFE895585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AF91B-030A-49A7-9096-30131D296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728" y="4613198"/>
            <a:ext cx="8654522" cy="8446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TRADUCE</a:t>
            </a:r>
            <a:endParaRPr lang="en-US" dirty="0"/>
          </a:p>
        </p:txBody>
      </p:sp>
      <p:pic>
        <p:nvPicPr>
          <p:cNvPr id="34" name="Content Placeholder 3">
            <a:extLst>
              <a:ext uri="{FF2B5EF4-FFF2-40B4-BE49-F238E27FC236}">
                <a16:creationId xmlns:a16="http://schemas.microsoft.com/office/drawing/2014/main" id="{A1169496-2DB6-4C69-B65D-C847764395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1137" y="1356592"/>
            <a:ext cx="8648601" cy="2227014"/>
          </a:xfrm>
          <a:prstGeom prst="rect">
            <a:avLst/>
          </a:prstGeom>
        </p:spPr>
      </p:pic>
      <p:cxnSp>
        <p:nvCxnSpPr>
          <p:cNvPr id="35" name="Straight Connector 21">
            <a:extLst>
              <a:ext uri="{FF2B5EF4-FFF2-40B4-BE49-F238E27FC236}">
                <a16:creationId xmlns:a16="http://schemas.microsoft.com/office/drawing/2014/main" id="{5038F25F-EDEF-4677-BA06-9A0951D44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4460798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6" name="Picture 23">
            <a:extLst>
              <a:ext uri="{FF2B5EF4-FFF2-40B4-BE49-F238E27FC236}">
                <a16:creationId xmlns:a16="http://schemas.microsoft.com/office/drawing/2014/main" id="{CDD4A4E6-AE28-4022-81BD-8F9C976B2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7" name="Straight Connector 25">
            <a:extLst>
              <a:ext uri="{FF2B5EF4-FFF2-40B4-BE49-F238E27FC236}">
                <a16:creationId xmlns:a16="http://schemas.microsoft.com/office/drawing/2014/main" id="{41206E84-DE07-4C15-AC7E-FB739A177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754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C74C-6FAC-4E39-A709-2CB2F178B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Actividades</a:t>
            </a:r>
            <a:r>
              <a:rPr lang="en-US" dirty="0"/>
              <a:t> </a:t>
            </a:r>
            <a:r>
              <a:rPr lang="en-US" dirty="0" err="1"/>
              <a:t>avanzadas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2F0F6-28F9-45BC-8954-1E85ED05A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Chatbots</a:t>
            </a:r>
          </a:p>
          <a:p>
            <a:r>
              <a:rPr lang="en-US" dirty="0" err="1"/>
              <a:t>Traducción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dirty="0"/>
              <a:t> real</a:t>
            </a:r>
          </a:p>
          <a:p>
            <a:r>
              <a:rPr lang="en-US" dirty="0" err="1"/>
              <a:t>TJBot</a:t>
            </a:r>
            <a:r>
              <a:rPr lang="en-US" dirty="0"/>
              <a:t> se </a:t>
            </a:r>
            <a:r>
              <a:rPr lang="en-US" dirty="0" err="1"/>
              <a:t>conecta</a:t>
            </a:r>
            <a:r>
              <a:rPr lang="en-US" dirty="0"/>
              <a:t> a APIs</a:t>
            </a:r>
          </a:p>
          <a:p>
            <a:r>
              <a:rPr lang="en-US" dirty="0" err="1"/>
              <a:t>TJBot</a:t>
            </a:r>
            <a:r>
              <a:rPr lang="en-US" dirty="0"/>
              <a:t> con </a:t>
            </a:r>
            <a:r>
              <a:rPr lang="en-US" dirty="0" err="1"/>
              <a:t>redes</a:t>
            </a:r>
            <a:r>
              <a:rPr lang="en-US" dirty="0"/>
              <a:t> </a:t>
            </a:r>
            <a:r>
              <a:rPr lang="en-US" dirty="0" err="1"/>
              <a:t>sociales</a:t>
            </a:r>
            <a:endParaRPr lang="en-US" dirty="0"/>
          </a:p>
          <a:p>
            <a:r>
              <a:rPr lang="en-US" dirty="0" err="1"/>
              <a:t>TJBot</a:t>
            </a:r>
            <a:r>
              <a:rPr lang="en-US" dirty="0"/>
              <a:t> </a:t>
            </a:r>
            <a:r>
              <a:rPr lang="en-US" dirty="0" err="1"/>
              <a:t>toma</a:t>
            </a:r>
            <a:r>
              <a:rPr lang="en-US" dirty="0"/>
              <a:t> </a:t>
            </a:r>
            <a:r>
              <a:rPr lang="en-US" dirty="0" err="1"/>
              <a:t>fotografías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106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1587617-1CD9-4BB4-8FDB-02547523F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359BEA-F467-446B-9ED2-7DE4AE394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72AB86-2467-4D1E-8F6E-C1A572D5A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729" y="4459039"/>
            <a:ext cx="9348471" cy="551528"/>
          </a:xfrm>
        </p:spPr>
        <p:txBody>
          <a:bodyPr vert="horz" lIns="91440" tIns="45720" rIns="91440" bIns="0" rtlCol="0" anchor="b">
            <a:normAutofit fontScale="90000"/>
          </a:bodyPr>
          <a:lstStyle/>
          <a:p>
            <a:r>
              <a:rPr lang="en-US" sz="3600" dirty="0" err="1"/>
              <a:t>Importando</a:t>
            </a:r>
            <a:r>
              <a:rPr lang="en-US" sz="3600" dirty="0"/>
              <a:t> </a:t>
            </a:r>
            <a:r>
              <a:rPr lang="en-US" sz="3600" dirty="0" err="1"/>
              <a:t>flujos</a:t>
            </a:r>
            <a:r>
              <a:rPr lang="en-US" sz="3600" dirty="0"/>
              <a:t> </a:t>
            </a:r>
            <a:r>
              <a:rPr lang="en-US" sz="3600" dirty="0" err="1"/>
              <a:t>avanzados</a:t>
            </a:r>
            <a:r>
              <a:rPr lang="en-US" sz="3600" dirty="0"/>
              <a:t>, chatbots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318C906-22FA-47C8-858B-7B7B04A9D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0956" y="643992"/>
            <a:ext cx="5728963" cy="3652214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7C4A58F-EDCB-42E6-BB21-2D410EF07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5027185"/>
            <a:ext cx="864301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CEF18BD6-B169-4CEE-BB3D-71DFD6A8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253CD2-F713-407C-B979-22CDBA531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6677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89B59-033E-42FC-A9A6-2DACEE0C8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Trabajo</a:t>
            </a:r>
            <a:r>
              <a:rPr lang="en-US" dirty="0"/>
              <a:t> a </a:t>
            </a:r>
            <a:r>
              <a:rPr lang="en-US" dirty="0" err="1"/>
              <a:t>futuro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24CA4-3DEE-4602-A42F-D66527994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imaginas</a:t>
            </a:r>
            <a:r>
              <a:rPr lang="en-US" dirty="0"/>
              <a:t> </a:t>
            </a:r>
            <a:r>
              <a:rPr lang="en-US" dirty="0" err="1"/>
              <a:t>tomar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 con </a:t>
            </a:r>
            <a:r>
              <a:rPr lang="en-US" dirty="0" err="1"/>
              <a:t>TJBot</a:t>
            </a:r>
            <a:r>
              <a:rPr lang="en-US" dirty="0"/>
              <a:t>.</a:t>
            </a:r>
          </a:p>
          <a:p>
            <a:r>
              <a:rPr lang="en-US" dirty="0"/>
              <a:t>Que el robot </a:t>
            </a:r>
            <a:r>
              <a:rPr lang="en-US" dirty="0" err="1"/>
              <a:t>haga</a:t>
            </a:r>
            <a:r>
              <a:rPr lang="en-US" dirty="0"/>
              <a:t> un </a:t>
            </a:r>
            <a:r>
              <a:rPr lang="en-US" dirty="0" err="1"/>
              <a:t>examen</a:t>
            </a:r>
            <a:r>
              <a:rPr lang="en-US" dirty="0"/>
              <a:t>.</a:t>
            </a:r>
          </a:p>
          <a:p>
            <a:r>
              <a:rPr lang="en-US" dirty="0" err="1"/>
              <a:t>Introducir</a:t>
            </a:r>
            <a:r>
              <a:rPr lang="en-US" dirty="0"/>
              <a:t> </a:t>
            </a:r>
            <a:r>
              <a:rPr lang="en-US" dirty="0" err="1"/>
              <a:t>programación</a:t>
            </a:r>
            <a:r>
              <a:rPr lang="en-US" dirty="0"/>
              <a:t> con </a:t>
            </a:r>
            <a:r>
              <a:rPr lang="en-US" dirty="0" err="1"/>
              <a:t>TJBot</a:t>
            </a:r>
            <a:endParaRPr lang="en-US" dirty="0"/>
          </a:p>
          <a:p>
            <a:r>
              <a:rPr lang="en-US" dirty="0" err="1"/>
              <a:t>Motivar</a:t>
            </a:r>
            <a:r>
              <a:rPr lang="en-US" dirty="0"/>
              <a:t> a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alumnos</a:t>
            </a:r>
            <a:r>
              <a:rPr lang="en-US" dirty="0"/>
              <a:t> a </a:t>
            </a:r>
            <a:r>
              <a:rPr lang="en-US" dirty="0" err="1"/>
              <a:t>participar</a:t>
            </a:r>
            <a:r>
              <a:rPr lang="en-US" dirty="0"/>
              <a:t>.</a:t>
            </a:r>
          </a:p>
          <a:p>
            <a:r>
              <a:rPr lang="en-US" dirty="0" err="1"/>
              <a:t>Quizz</a:t>
            </a:r>
            <a:r>
              <a:rPr lang="en-US" dirty="0"/>
              <a:t> de </a:t>
            </a:r>
            <a:r>
              <a:rPr lang="en-US" dirty="0" err="1"/>
              <a:t>preguntas</a:t>
            </a:r>
            <a:r>
              <a:rPr lang="en-US" dirty="0"/>
              <a:t> y </a:t>
            </a:r>
            <a:r>
              <a:rPr lang="en-US" dirty="0" err="1"/>
              <a:t>respuestas</a:t>
            </a:r>
            <a:r>
              <a:rPr lang="en-US" dirty="0"/>
              <a:t>.</a:t>
            </a:r>
          </a:p>
          <a:p>
            <a:r>
              <a:rPr lang="en-US" dirty="0" err="1"/>
              <a:t>TJBot</a:t>
            </a:r>
            <a:r>
              <a:rPr lang="en-US" dirty="0"/>
              <a:t> </a:t>
            </a:r>
            <a:r>
              <a:rPr lang="en-US" dirty="0" err="1"/>
              <a:t>explica</a:t>
            </a:r>
            <a:r>
              <a:rPr lang="en-US" dirty="0"/>
              <a:t> las </a:t>
            </a:r>
            <a:r>
              <a:rPr lang="en-US" dirty="0" err="1"/>
              <a:t>respuestas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7745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E724B9E8-02C8-4B2E-8770-A00A67760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7B8AE548-0BFA-4792-9962-3375923C7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7639EF4-FA83-4D85-90FE-B831AF283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C87E76A-8F50-413D-9BFC-C5A1525BD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773E595B-9F61-4FDD-9E17-2C1099059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7BC3662-B476-4E80-9DB8-92244082F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A1ADC4-FDDC-4B31-B2FB-AA675B29C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76" y="1468464"/>
            <a:ext cx="2858835" cy="1873219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¡GRACIAS!</a:t>
            </a:r>
          </a:p>
        </p:txBody>
      </p:sp>
      <p:pic>
        <p:nvPicPr>
          <p:cNvPr id="1026" name="Picture 2" descr="https://pbs.twimg.com/media/DbuBoLdV4AEFiZm.jpg">
            <a:extLst>
              <a:ext uri="{FF2B5EF4-FFF2-40B4-BE49-F238E27FC236}">
                <a16:creationId xmlns:a16="http://schemas.microsoft.com/office/drawing/2014/main" id="{D408BE75-20D7-4728-887D-91824ED9A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783" y="481108"/>
            <a:ext cx="2317473" cy="249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tjbot">
            <a:extLst>
              <a:ext uri="{FF2B5EF4-FFF2-40B4-BE49-F238E27FC236}">
                <a16:creationId xmlns:a16="http://schemas.microsoft.com/office/drawing/2014/main" id="{B3FCC88F-B8B7-44F5-98AE-35FDC6153C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508" y="593650"/>
            <a:ext cx="3693150" cy="49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tjbot">
            <a:extLst>
              <a:ext uri="{FF2B5EF4-FFF2-40B4-BE49-F238E27FC236}">
                <a16:creationId xmlns:a16="http://schemas.microsoft.com/office/drawing/2014/main" id="{C1B3CAC7-2191-4707-8C7F-D05B5B506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33" y="3153847"/>
            <a:ext cx="3687168" cy="2461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F824A54-888E-4305-AAC0-F58D136F2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80960" y="3526496"/>
            <a:ext cx="284442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63C4FC2C-673A-4C7E-B73D-41007CF38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17C0D9D-2585-4972-BB3E-A26585F1F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228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D38FB-2E3F-4536-8F60-00825EF77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Ligas de interés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F34B3-D09F-444E-8618-7D2E60714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https://ibm.biz/mytjbot</a:t>
            </a:r>
          </a:p>
          <a:p>
            <a:r>
              <a:rPr lang="en-US" dirty="0">
                <a:hlinkClick r:id="rId2"/>
              </a:rPr>
              <a:t>https://github.com/JairLizarraga-IBM/tjbot_setup</a:t>
            </a:r>
            <a:endParaRPr lang="en-US" dirty="0"/>
          </a:p>
          <a:p>
            <a:r>
              <a:rPr lang="en-US" dirty="0">
                <a:hlinkClick r:id="rId3"/>
              </a:rPr>
              <a:t>https://github.com/JairLizarraga-IBM/TJBot_latam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100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0A0B2-ADD6-467B-BCFA-1C1546205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¿Qué es </a:t>
            </a:r>
            <a:r>
              <a:rPr lang="es-MX" dirty="0" err="1"/>
              <a:t>tjbot</a:t>
            </a:r>
            <a:r>
              <a:rPr lang="es-MX" dirty="0"/>
              <a:t>?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12B6A3-7842-45C8-8AE7-352B331EC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3909838"/>
            <a:ext cx="2153344" cy="2036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DC67D-27D4-4B0B-9034-891249C1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003" y="3909838"/>
            <a:ext cx="2160829" cy="20367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C54AA0-A73C-4AA0-A08A-822CC16E7058}"/>
              </a:ext>
            </a:extLst>
          </p:cNvPr>
          <p:cNvSpPr txBox="1"/>
          <p:nvPr/>
        </p:nvSpPr>
        <p:spPr>
          <a:xfrm>
            <a:off x="1451579" y="2155512"/>
            <a:ext cx="96032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TJBot</a:t>
            </a:r>
            <a:r>
              <a:rPr lang="es-MX" dirty="0"/>
              <a:t> es un kit que te permite crear tu propio robot programable, busca acercar a </a:t>
            </a:r>
          </a:p>
          <a:p>
            <a:r>
              <a:rPr lang="es-MX" dirty="0"/>
              <a:t>niños y adultos a la tecnología de IBM Watson de una forma fácil y divertida.</a:t>
            </a:r>
          </a:p>
          <a:p>
            <a:endParaRPr lang="es-MX" dirty="0"/>
          </a:p>
          <a:p>
            <a:r>
              <a:rPr lang="es-MX" dirty="0" err="1"/>
              <a:t>TJBot</a:t>
            </a:r>
            <a:r>
              <a:rPr lang="es-MX" dirty="0"/>
              <a:t> funciona gracias a la inteligencia artificial, lo que le permite establecer conversaciones contigo, entender tu estado de ánimo, reconocer objetos, conectarse a los dispositivos que tienes a tu alrededor, interactuar con las redes sociales un sinfín de actividades más… El límite lo pones tú.</a:t>
            </a:r>
          </a:p>
        </p:txBody>
      </p:sp>
    </p:spTree>
    <p:extLst>
      <p:ext uri="{BB962C8B-B14F-4D97-AF65-F5344CB8AC3E}">
        <p14:creationId xmlns:p14="http://schemas.microsoft.com/office/powerpoint/2010/main" val="1682445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 descr="A picture containing indoor, furniture&#10;&#10;Description generated with high confidence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FCC08E3-D490-4223-ACAA-67B56010B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-1" b="8904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5633E59-CFCD-4CB3-AB4B-F13B8BA43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5" y="4907589"/>
            <a:ext cx="8295215" cy="1452929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9CED7C-3E64-413E-9E8C-96F2AF6FF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0512" y="5241371"/>
            <a:ext cx="6835556" cy="9545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Material de construcción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FFB1710-F59A-4B72-91E4-53C2300B7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509" y="5075836"/>
            <a:ext cx="6832499" cy="0"/>
          </a:xfrm>
          <a:prstGeom prst="line">
            <a:avLst/>
          </a:prstGeom>
          <a:ln>
            <a:solidFill>
              <a:srgbClr val="AF887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4523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8DDCD1-C336-46D5-9E93-CDE77EB3C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1853754"/>
            <a:ext cx="4143268" cy="32701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EE98ED-274F-45A4-9350-A4A77A2FB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5D673-D359-4770-821B-392FD6D8D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5107373"/>
            <a:ext cx="9216529" cy="717943"/>
          </a:xfrm>
        </p:spPr>
        <p:txBody>
          <a:bodyPr/>
          <a:lstStyle/>
          <a:p>
            <a:r>
              <a:rPr lang="es-MX" dirty="0"/>
              <a:t>Impresión 3D						Cartón a corte laser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A25853-4E4D-43DC-8CA8-9601F7039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828" y="1853754"/>
            <a:ext cx="4169026" cy="325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20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11">
            <a:extLst>
              <a:ext uri="{FF2B5EF4-FFF2-40B4-BE49-F238E27FC236}">
                <a16:creationId xmlns:a16="http://schemas.microsoft.com/office/drawing/2014/main" id="{88011AB3-F298-489B-9CDC-E4D0C6BF7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13">
            <a:extLst>
              <a:ext uri="{FF2B5EF4-FFF2-40B4-BE49-F238E27FC236}">
                <a16:creationId xmlns:a16="http://schemas.microsoft.com/office/drawing/2014/main" id="{BB644495-DD06-45AD-AA80-247F03A33D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8938" y="1847088"/>
            <a:ext cx="283152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D9B4565-5803-4EEE-B6F6-150644C37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623" y="804520"/>
            <a:ext cx="2830940" cy="1049235"/>
          </a:xfrm>
        </p:spPr>
        <p:txBody>
          <a:bodyPr>
            <a:normAutofit/>
          </a:bodyPr>
          <a:lstStyle/>
          <a:p>
            <a:r>
              <a:rPr lang="es-MX" sz="2700" dirty="0"/>
              <a:t>Componentes</a:t>
            </a:r>
            <a:endParaRPr lang="en-US" sz="2700" dirty="0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7ECE6F9-C5A2-4F4F-960C-6971D0612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0107D-AAFC-47BE-AFBD-0478A2238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624" y="2015732"/>
            <a:ext cx="2828026" cy="32875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Estos componentes son sencillos de conseguir en muchas tiendas de electrónica tradicionales.</a:t>
            </a:r>
            <a:endParaRPr lang="en-US" dirty="0"/>
          </a:p>
        </p:txBody>
      </p:sp>
      <p:grpSp>
        <p:nvGrpSpPr>
          <p:cNvPr id="37" name="Group 17">
            <a:extLst>
              <a:ext uri="{FF2B5EF4-FFF2-40B4-BE49-F238E27FC236}">
                <a16:creationId xmlns:a16="http://schemas.microsoft.com/office/drawing/2014/main" id="{2816CFF4-7965-45A1-8E21-056F9AE41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532C27-BB17-4043-95BB-B193D9175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F36FCA3-855B-4C42-871A-CE32957E6B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21">
            <a:extLst>
              <a:ext uri="{FF2B5EF4-FFF2-40B4-BE49-F238E27FC236}">
                <a16:creationId xmlns:a16="http://schemas.microsoft.com/office/drawing/2014/main" id="{0105ED54-B9E7-4A77-A906-6931E7BC1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871" y="977099"/>
            <a:ext cx="6613984" cy="4136205"/>
          </a:xfrm>
          <a:prstGeom prst="rect">
            <a:avLst/>
          </a:prstGeom>
          <a:solidFill>
            <a:srgbClr val="FFFFFE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B85283-CEF2-4545-8D67-5A52AA202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0520" y="1395875"/>
            <a:ext cx="2574958" cy="13711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5079D3-6566-460D-A611-39C8B808A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159" y="2256446"/>
            <a:ext cx="3564992" cy="15775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820116-6153-4871-A9CE-18CB873E2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0520" y="3478934"/>
            <a:ext cx="2574958" cy="1319665"/>
          </a:xfrm>
          <a:prstGeom prst="rect">
            <a:avLst/>
          </a:prstGeom>
        </p:spPr>
      </p:pic>
      <p:pic>
        <p:nvPicPr>
          <p:cNvPr id="39" name="Picture 23">
            <a:extLst>
              <a:ext uri="{FF2B5EF4-FFF2-40B4-BE49-F238E27FC236}">
                <a16:creationId xmlns:a16="http://schemas.microsoft.com/office/drawing/2014/main" id="{84ACBFAF-EDCF-4F5A-9E73-1D74270EF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0" name="Straight Connector 25">
            <a:extLst>
              <a:ext uri="{FF2B5EF4-FFF2-40B4-BE49-F238E27FC236}">
                <a16:creationId xmlns:a16="http://schemas.microsoft.com/office/drawing/2014/main" id="{BA5E64BC-15F3-4902-B20F-A77B48A00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771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2" name="Picture 61" descr="A picture containing indoor, furniture&#10;&#10;Description generated with high confidence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593D0D1F-C0CE-416A-883C-BF1E03F63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4BB6862-3393-46CC-9A80-E400B3206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F75610-B1FD-464F-8F9E-F3E06EEEE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251" y="1474970"/>
            <a:ext cx="2821967" cy="31449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PUEDE HACER POR MI?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CD36A4A-123D-46E3-8A64-13B8B3F01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8" y="482170"/>
            <a:ext cx="7560115" cy="5149101"/>
            <a:chOff x="7463258" y="583365"/>
            <a:chExt cx="7560115" cy="5181928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12E2361-DAF1-4420-BBBD-218F4138E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D6F994B-14BC-49BA-B34D-17DF3069A4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Content Placeholder 3" descr="A close up of a camera&#10;&#10;Description generated with high confidence">
            <a:extLst>
              <a:ext uri="{FF2B5EF4-FFF2-40B4-BE49-F238E27FC236}">
                <a16:creationId xmlns:a16="http://schemas.microsoft.com/office/drawing/2014/main" id="{41C20749-B3F5-46A0-9DD7-E983B42B6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5411" r="-1" b="-1"/>
          <a:stretch/>
        </p:blipFill>
        <p:spPr>
          <a:xfrm>
            <a:off x="4618374" y="1282303"/>
            <a:ext cx="6282919" cy="3534255"/>
          </a:xfrm>
          <a:prstGeom prst="rect">
            <a:avLst/>
          </a:prstGeom>
        </p:spPr>
      </p:pic>
      <p:pic>
        <p:nvPicPr>
          <p:cNvPr id="76" name="Picture 75" descr="A picture containing indoor, furniture&#10;&#10;Description generated with high confidence">
            <a:extLst>
              <a:ext uri="{FF2B5EF4-FFF2-40B4-BE49-F238E27FC236}">
                <a16:creationId xmlns:a16="http://schemas.microsoft.com/office/drawing/2014/main" id="{55EC7096-D0A6-471D-AE28-B68D7038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E98EB88-99B6-483D-B203-0D5D63100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41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ECFAE-589D-4E53-A555-DD21D98F4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¿Cómo funciona?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A0C72-F986-4E8B-8766-4093B868D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IBM Watson 						</a:t>
            </a:r>
          </a:p>
          <a:p>
            <a:r>
              <a:rPr lang="es-MX" dirty="0" err="1"/>
              <a:t>ds</a:t>
            </a:r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</p:txBody>
      </p:sp>
      <p:pic>
        <p:nvPicPr>
          <p:cNvPr id="1026" name="Picture 2" descr="https://upload.wikimedia.org/wikipedia/commons/thumb/2/22/IBM_Watson.PNG/280px-IBM_Watson.PNG">
            <a:extLst>
              <a:ext uri="{FF2B5EF4-FFF2-40B4-BE49-F238E27FC236}">
                <a16:creationId xmlns:a16="http://schemas.microsoft.com/office/drawing/2014/main" id="{97238238-FDB7-4391-BCF7-C4322F098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2538412"/>
            <a:ext cx="266700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api services">
            <a:extLst>
              <a:ext uri="{FF2B5EF4-FFF2-40B4-BE49-F238E27FC236}">
                <a16:creationId xmlns:a16="http://schemas.microsoft.com/office/drawing/2014/main" id="{16885DD8-557D-4CE7-A368-3D919F667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421" y="3862867"/>
            <a:ext cx="1897158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413100-ECA5-478A-8602-A865939AF7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0" t="22748" r="8499" b="6106"/>
          <a:stretch/>
        </p:blipFill>
        <p:spPr>
          <a:xfrm>
            <a:off x="7852148" y="2483678"/>
            <a:ext cx="2888273" cy="18974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CD42B7-C9DF-429B-9897-0DA9DAF47BCA}"/>
              </a:ext>
            </a:extLst>
          </p:cNvPr>
          <p:cNvSpPr txBox="1"/>
          <p:nvPr/>
        </p:nvSpPr>
        <p:spPr>
          <a:xfrm>
            <a:off x="8828046" y="1972246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Bluemix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B399B-93FC-4087-B4CA-A722A840BABE}"/>
              </a:ext>
            </a:extLst>
          </p:cNvPr>
          <p:cNvSpPr txBox="1"/>
          <p:nvPr/>
        </p:nvSpPr>
        <p:spPr>
          <a:xfrm>
            <a:off x="5427387" y="3475383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API </a:t>
            </a:r>
            <a:r>
              <a:rPr lang="es-MX" dirty="0" err="1"/>
              <a:t>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899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69807-A198-4458-A6A7-EDA53CB03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Manos a la obra</a:t>
            </a:r>
            <a:endParaRPr lang="en-US" dirty="0"/>
          </a:p>
        </p:txBody>
      </p:sp>
      <p:pic>
        <p:nvPicPr>
          <p:cNvPr id="4" name="Online Media 3">
            <a:hlinkClick r:id="" action="ppaction://media"/>
            <a:extLst>
              <a:ext uri="{FF2B5EF4-FFF2-40B4-BE49-F238E27FC236}">
                <a16:creationId xmlns:a16="http://schemas.microsoft.com/office/drawing/2014/main" id="{157EBAE2-AC52-4E10-85E7-796D59852FD0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267200" y="3268799"/>
            <a:ext cx="3657600" cy="2057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780C17-5F85-42C0-9E37-23F13076E171}"/>
              </a:ext>
            </a:extLst>
          </p:cNvPr>
          <p:cNvSpPr txBox="1"/>
          <p:nvPr/>
        </p:nvSpPr>
        <p:spPr>
          <a:xfrm>
            <a:off x="2002971" y="2525486"/>
            <a:ext cx="8309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Con tu cartón impreso a la mano, sigue las instrucciones de armado del siguiente video.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40704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8330</TotalTime>
  <Words>426</Words>
  <Application>Microsoft Office PowerPoint</Application>
  <PresentationFormat>Widescreen</PresentationFormat>
  <Paragraphs>73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Gill Sans MT</vt:lpstr>
      <vt:lpstr>Gallery</vt:lpstr>
      <vt:lpstr>TJBot</vt:lpstr>
      <vt:lpstr>PLAN</vt:lpstr>
      <vt:lpstr>¿Qué es tjbot?</vt:lpstr>
      <vt:lpstr>Material de construcción</vt:lpstr>
      <vt:lpstr>PowerPoint Presentation</vt:lpstr>
      <vt:lpstr>Componentes</vt:lpstr>
      <vt:lpstr>¿Qué PUEDE HACER POR MI?</vt:lpstr>
      <vt:lpstr>¿Cómo funciona?</vt:lpstr>
      <vt:lpstr>Manos a la obra</vt:lpstr>
      <vt:lpstr>Conexiones del hardware</vt:lpstr>
      <vt:lpstr>CÁMARA</vt:lpstr>
      <vt:lpstr>El brazo</vt:lpstr>
      <vt:lpstr>¡Listo!</vt:lpstr>
      <vt:lpstr>Conexión remota con tjbot</vt:lpstr>
      <vt:lpstr>CONFIGURANDO CREDENCIALES EN TJBOT</vt:lpstr>
      <vt:lpstr>Bluemix</vt:lpstr>
      <vt:lpstr>PowerPoint Presentation</vt:lpstr>
      <vt:lpstr>Mi primer programa con tjbot</vt:lpstr>
      <vt:lpstr>TJBot realiza más acciones</vt:lpstr>
      <vt:lpstr>Escucha</vt:lpstr>
      <vt:lpstr>Observa</vt:lpstr>
      <vt:lpstr>TRADUCE</vt:lpstr>
      <vt:lpstr>Actividades avanzadas</vt:lpstr>
      <vt:lpstr>Importando flujos avanzados, chatbots</vt:lpstr>
      <vt:lpstr>Trabajo a futuro</vt:lpstr>
      <vt:lpstr>¡GRACIAS!</vt:lpstr>
      <vt:lpstr>Ligas de interés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TJBot</dc:title>
  <dc:creator>JAIR AXEL Lizarraga</dc:creator>
  <cp:lastModifiedBy>Jair Axel Lizarraga</cp:lastModifiedBy>
  <cp:revision>32</cp:revision>
  <dcterms:created xsi:type="dcterms:W3CDTF">2018-08-03T16:36:48Z</dcterms:created>
  <dcterms:modified xsi:type="dcterms:W3CDTF">2018-08-24T16:42:56Z</dcterms:modified>
</cp:coreProperties>
</file>